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0" r:id="rId6"/>
    <p:sldId id="272" r:id="rId7"/>
    <p:sldId id="261" r:id="rId8"/>
    <p:sldId id="263" r:id="rId9"/>
    <p:sldId id="264" r:id="rId10"/>
    <p:sldId id="265" r:id="rId11"/>
    <p:sldId id="267" r:id="rId12"/>
    <p:sldId id="268" r:id="rId13"/>
    <p:sldId id="269" r:id="rId14"/>
    <p:sldId id="266" r:id="rId15"/>
    <p:sldId id="270" r:id="rId16"/>
    <p:sldId id="271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07FF-0B4D-4513-A12E-11A0F0D0F87B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DA1F1-2D1D-4F07-8184-F163730406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368857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07FF-0B4D-4513-A12E-11A0F0D0F87B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DA1F1-2D1D-4F07-8184-F163730406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096358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07FF-0B4D-4513-A12E-11A0F0D0F87B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DA1F1-2D1D-4F07-8184-F163730406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571953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07FF-0B4D-4513-A12E-11A0F0D0F87B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DA1F1-2D1D-4F07-8184-F163730406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725614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07FF-0B4D-4513-A12E-11A0F0D0F87B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DA1F1-2D1D-4F07-8184-F163730406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961919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07FF-0B4D-4513-A12E-11A0F0D0F87B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DA1F1-2D1D-4F07-8184-F163730406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64930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07FF-0B4D-4513-A12E-11A0F0D0F87B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DA1F1-2D1D-4F07-8184-F163730406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813041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07FF-0B4D-4513-A12E-11A0F0D0F87B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DA1F1-2D1D-4F07-8184-F163730406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82478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07FF-0B4D-4513-A12E-11A0F0D0F87B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DA1F1-2D1D-4F07-8184-F163730406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458875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07FF-0B4D-4513-A12E-11A0F0D0F87B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DA1F1-2D1D-4F07-8184-F163730406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076479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07FF-0B4D-4513-A12E-11A0F0D0F87B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DA1F1-2D1D-4F07-8184-F163730406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537345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E07FF-0B4D-4513-A12E-11A0F0D0F87B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DA1F1-2D1D-4F07-8184-F163730406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43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2783632" y="-130629"/>
            <a:ext cx="6622504" cy="1627966"/>
          </a:xfrm>
        </p:spPr>
        <p:txBody>
          <a:bodyPr/>
          <a:lstStyle/>
          <a:p>
            <a:r>
              <a:rPr lang="ru-RU" dirty="0" smtClean="0"/>
              <a:t>ПРОЕКТ</a:t>
            </a:r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894484" y="5258564"/>
            <a:ext cx="6400800" cy="1104528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МАМИНА КОЛЫБЕЛЬНАЯ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1" name="Picture 9" descr="https://imgprx.livejournal.net/17d0ee02276fbe243ef11170e0403ba869fc8771/a0fimKPC4GwfMxEGLLM3vNb5kA_hJYG6fzs1lVRjKxxb8WNubl3-q4Jh9SY1F7eaQSU-lWG34u4bzxvEq8OZljDkVJb8eRlPB9bHeYvNzi6lwLmaUanInLgvSsfqbQlk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1658398"/>
            <a:ext cx="5040312" cy="341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576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70255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90" y="1690688"/>
            <a:ext cx="6942138" cy="3471069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234" y="1566136"/>
            <a:ext cx="2790360" cy="5580720"/>
          </a:xfrm>
        </p:spPr>
      </p:pic>
    </p:spTree>
    <p:extLst>
      <p:ext uri="{BB962C8B-B14F-4D97-AF65-F5344CB8AC3E}">
        <p14:creationId xmlns:p14="http://schemas.microsoft.com/office/powerpoint/2010/main" val="7082706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8507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Перспективный план работы по реализации проекта.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5744867"/>
              </p:ext>
            </p:extLst>
          </p:nvPr>
        </p:nvGraphicFramePr>
        <p:xfrm>
          <a:off x="655320" y="1214848"/>
          <a:ext cx="8684623" cy="64286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3039">
                  <a:extLst>
                    <a:ext uri="{9D8B030D-6E8A-4147-A177-3AD203B41FA5}">
                      <a16:colId xmlns:a16="http://schemas.microsoft.com/office/drawing/2014/main" val="13896593"/>
                    </a:ext>
                  </a:extLst>
                </a:gridCol>
                <a:gridCol w="4788845">
                  <a:extLst>
                    <a:ext uri="{9D8B030D-6E8A-4147-A177-3AD203B41FA5}">
                      <a16:colId xmlns:a16="http://schemas.microsoft.com/office/drawing/2014/main" val="367366881"/>
                    </a:ext>
                  </a:extLst>
                </a:gridCol>
                <a:gridCol w="2102739">
                  <a:extLst>
                    <a:ext uri="{9D8B030D-6E8A-4147-A177-3AD203B41FA5}">
                      <a16:colId xmlns:a16="http://schemas.microsoft.com/office/drawing/2014/main" val="21297205"/>
                    </a:ext>
                  </a:extLst>
                </a:gridCol>
              </a:tblGrid>
              <a:tr h="4545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66" marR="349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Совместная работа педагога с детьми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66" marR="349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 с родителями.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66" marR="34966" marT="0" marB="0"/>
                </a:tc>
                <a:extLst>
                  <a:ext uri="{0D108BD9-81ED-4DB2-BD59-A6C34878D82A}">
                    <a16:rowId xmlns:a16="http://schemas.microsoft.com/office/drawing/2014/main" val="110294054"/>
                  </a:ext>
                </a:extLst>
              </a:tr>
              <a:tr h="2081666">
                <a:tc>
                  <a:txBody>
                    <a:bodyPr/>
                    <a:lstStyle/>
                    <a:p>
                      <a:pPr marL="228600" indent="-228600" algn="l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Понедельник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66" marR="349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Пальчиковые игры: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«Ладушки». Цель: развитие умения следить за действиями взрослого и воспроизводить их.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Расширение ориентировки в окружающем и развитие речи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Тема «Баю- баюшки-баю, баю Машеньку мою». Цель: Приучать детей слушать новую колыбельную песню, понимать, о чем говориться в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потешке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соотносить слова с действиями.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 (слушание и исполнение)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«Спят усталые игрушки». Цель: Вызвать у детей эмоциональный отклик на ритм и музыкальность произведения.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66" marR="34966" marT="0" marB="0"/>
                </a:tc>
                <a:tc>
                  <a:txBody>
                    <a:bodyPr/>
                    <a:lstStyle/>
                    <a:p>
                      <a:pPr marL="23495" algn="just">
                        <a:tabLst>
                          <a:tab pos="203835" algn="l"/>
                        </a:tabLs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 родителей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66" marR="34966" marT="0" marB="0"/>
                </a:tc>
                <a:extLst>
                  <a:ext uri="{0D108BD9-81ED-4DB2-BD59-A6C34878D82A}">
                    <a16:rowId xmlns:a16="http://schemas.microsoft.com/office/drawing/2014/main" val="1883223787"/>
                  </a:ext>
                </a:extLst>
              </a:tr>
              <a:tr h="1249000">
                <a:tc>
                  <a:txBody>
                    <a:bodyPr/>
                    <a:lstStyle/>
                    <a:p>
                      <a:pPr marL="228600" indent="-228600"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Вторник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66" marR="3496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Подвижные игры: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«По ровненькой дорожке», Пузырь. Цель: упражнять в ориентировке, вызвать положительные эмоции.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со строительным материалом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Тема: «В кукольном уголке». Цель: Формировать предпосылки к самостоятельной игре. Воспитывать бережное отношения к куклам-партнерам по игре.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66" marR="34966" marT="0" marB="0"/>
                </a:tc>
                <a:tc>
                  <a:txBody>
                    <a:bodyPr/>
                    <a:lstStyle/>
                    <a:p>
                      <a:pPr marL="23495" algn="just">
                        <a:spcAft>
                          <a:spcPts val="0"/>
                        </a:spcAft>
                        <a:tabLst>
                          <a:tab pos="203835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tabLst>
                          <a:tab pos="203835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66" marR="34966" marT="0" marB="0"/>
                </a:tc>
                <a:extLst>
                  <a:ext uri="{0D108BD9-81ED-4DB2-BD59-A6C34878D82A}">
                    <a16:rowId xmlns:a16="http://schemas.microsoft.com/office/drawing/2014/main" val="4236020083"/>
                  </a:ext>
                </a:extLst>
              </a:tr>
              <a:tr h="2497999">
                <a:tc>
                  <a:txBody>
                    <a:bodyPr/>
                    <a:lstStyle/>
                    <a:p>
                      <a:pPr marL="228600" indent="-228600"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Среда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66" marR="3496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 художественной литературы: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«Люли,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люлюшки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люли», «Серенький волчок».</a:t>
                      </a: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Цель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прививать детям желание слушать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Действие с дидактическим материалом: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«Уложим куклу спать». Цель: Воспитывать добрые чувства заботливое отношение к кукле. Способствовать к развитию сюжетной игры.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Расширение ориентировки в окружающем и развитие речи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Тема «Баю- баюшки-баю, баю Машеньку мою». Цель: Приучать детей слушать новую колыбельную песню, понимать, о чем говориться в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потешке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соотносить слова с действиями.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66" marR="3496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Консультация для родителей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колыбельной в жизни ребенка»</a:t>
                      </a:r>
                    </a:p>
                    <a:p>
                      <a:pPr algn="just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66" marR="34966" marT="0" marB="0"/>
                </a:tc>
                <a:extLst>
                  <a:ext uri="{0D108BD9-81ED-4DB2-BD59-A6C34878D82A}">
                    <a16:rowId xmlns:a16="http://schemas.microsoft.com/office/drawing/2014/main" val="2971741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1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8507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Перспективный план работы по реализации проекта.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267763" y="1611027"/>
          <a:ext cx="5656473" cy="49634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2400">
                  <a:extLst>
                    <a:ext uri="{9D8B030D-6E8A-4147-A177-3AD203B41FA5}">
                      <a16:colId xmlns:a16="http://schemas.microsoft.com/office/drawing/2014/main" val="3374359886"/>
                    </a:ext>
                  </a:extLst>
                </a:gridCol>
                <a:gridCol w="3011673">
                  <a:extLst>
                    <a:ext uri="{9D8B030D-6E8A-4147-A177-3AD203B41FA5}">
                      <a16:colId xmlns:a16="http://schemas.microsoft.com/office/drawing/2014/main" val="600505190"/>
                    </a:ext>
                  </a:extLst>
                </a:gridCol>
                <a:gridCol w="1322400">
                  <a:extLst>
                    <a:ext uri="{9D8B030D-6E8A-4147-A177-3AD203B41FA5}">
                      <a16:colId xmlns:a16="http://schemas.microsoft.com/office/drawing/2014/main" val="3242090165"/>
                    </a:ext>
                  </a:extLst>
                </a:gridCol>
              </a:tblGrid>
              <a:tr h="178844">
                <a:tc rowSpan="2">
                  <a:txBody>
                    <a:bodyPr/>
                    <a:lstStyle/>
                    <a:p>
                      <a:pPr marL="228600" indent="-228600" algn="l"/>
                      <a:r>
                        <a:rPr lang="ru-RU" sz="1200">
                          <a:effectLst/>
                        </a:rPr>
                        <a:t>четверг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86" marR="57486" marT="0" marB="0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u="sng">
                          <a:effectLst/>
                        </a:rPr>
                        <a:t>Подвижные игры:</a:t>
                      </a:r>
                      <a:r>
                        <a:rPr lang="ru-RU" sz="1200">
                          <a:effectLst/>
                        </a:rPr>
                        <a:t> Пузырь. Цель: упражнять в</a:t>
                      </a:r>
                      <a:endParaRPr lang="ru-RU" sz="9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ориентировке, вызвать положительные эмоции.</a:t>
                      </a:r>
                      <a:endParaRPr lang="ru-RU" sz="9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u="sng">
                          <a:effectLst/>
                        </a:rPr>
                        <a:t> Действие с дидактическим материалом:</a:t>
                      </a:r>
                      <a:r>
                        <a:rPr lang="ru-RU" sz="1200">
                          <a:effectLst/>
                        </a:rPr>
                        <a:t> «Игрушки устали», «Нам пора отдыхать». </a:t>
                      </a:r>
                      <a:endParaRPr lang="ru-RU" sz="9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Цель: Вызвать у детей интерес к игре с игрушками. Воспитывать добрые чувства заботливое отношение к ним. Способствовать к развитию сюжетной игры.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86" marR="574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86" marR="57486" marT="0" marB="0"/>
                </a:tc>
                <a:extLst>
                  <a:ext uri="{0D108BD9-81ED-4DB2-BD59-A6C34878D82A}">
                    <a16:rowId xmlns:a16="http://schemas.microsoft.com/office/drawing/2014/main" val="2611470044"/>
                  </a:ext>
                </a:extLst>
              </a:tr>
              <a:tr h="14648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Буклеты для мам «Картотека колыбельных песен»</a:t>
                      </a:r>
                      <a:endParaRPr lang="ru-RU" sz="9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86" marR="57486" marT="0" marB="0"/>
                </a:tc>
                <a:extLst>
                  <a:ext uri="{0D108BD9-81ED-4DB2-BD59-A6C34878D82A}">
                    <a16:rowId xmlns:a16="http://schemas.microsoft.com/office/drawing/2014/main" val="1019019825"/>
                  </a:ext>
                </a:extLst>
              </a:tr>
              <a:tr h="2146128">
                <a:tc>
                  <a:txBody>
                    <a:bodyPr/>
                    <a:lstStyle/>
                    <a:p>
                      <a:pPr marL="228600" indent="-228600" algn="l"/>
                      <a:r>
                        <a:rPr lang="ru-RU" sz="1200">
                          <a:effectLst/>
                        </a:rPr>
                        <a:t>Пятница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86" marR="5748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</a:rPr>
                        <a:t>Музыка (слушание и исполнение</a:t>
                      </a:r>
                      <a:r>
                        <a:rPr lang="ru-RU" sz="1200" dirty="0">
                          <a:effectLst/>
                        </a:rPr>
                        <a:t>. «Колыбельная медведицы». Цель: Вызвать у детей эмоциональный отклик на ритм и музыкальность произведения.</a:t>
                      </a:r>
                      <a:endParaRPr lang="ru-RU" sz="9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</a:rPr>
                        <a:t>Пальчиковые игры: </a:t>
                      </a:r>
                      <a:r>
                        <a:rPr lang="ru-RU" sz="1200" dirty="0">
                          <a:effectLst/>
                        </a:rPr>
                        <a:t>«Сорока-белобока». Цель: развитие умения следить за действиями взрослого и воспроизводить их.</a:t>
                      </a:r>
                      <a:endParaRPr lang="ru-RU" sz="9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</a:rPr>
                        <a:t>Чтение художественной литературы:</a:t>
                      </a:r>
                      <a:r>
                        <a:rPr lang="ru-RU" sz="1200" dirty="0">
                          <a:effectLst/>
                        </a:rPr>
                        <a:t> «Люли, люли! Налетели гули», «Приди, </a:t>
                      </a:r>
                      <a:r>
                        <a:rPr lang="ru-RU" sz="1200" dirty="0" err="1">
                          <a:effectLst/>
                        </a:rPr>
                        <a:t>котенька</a:t>
                      </a:r>
                      <a:r>
                        <a:rPr lang="ru-RU" sz="1200" dirty="0">
                          <a:effectLst/>
                        </a:rPr>
                        <a:t> – </a:t>
                      </a:r>
                      <a:r>
                        <a:rPr lang="ru-RU" sz="1200" dirty="0" err="1">
                          <a:effectLst/>
                        </a:rPr>
                        <a:t>коток</a:t>
                      </a:r>
                      <a:r>
                        <a:rPr lang="ru-RU" sz="1200" dirty="0">
                          <a:effectLst/>
                        </a:rPr>
                        <a:t>». </a:t>
                      </a:r>
                      <a:r>
                        <a:rPr lang="ru-RU" sz="1200" u="sng" dirty="0">
                          <a:effectLst/>
                        </a:rPr>
                        <a:t> Цель </a:t>
                      </a:r>
                      <a:r>
                        <a:rPr lang="ru-RU" sz="1200" dirty="0">
                          <a:effectLst/>
                        </a:rPr>
                        <a:t>: прививать детям желание слушать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86" marR="574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03835" algn="l"/>
                        </a:tabLst>
                      </a:pPr>
                      <a:r>
                        <a:rPr lang="ru-RU" sz="1200">
                          <a:effectLst/>
                        </a:rPr>
                        <a:t>Изготовление книжек – малышек «Колыбельная мамы»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86" marR="57486" marT="0" marB="0"/>
                </a:tc>
                <a:extLst>
                  <a:ext uri="{0D108BD9-81ED-4DB2-BD59-A6C34878D82A}">
                    <a16:rowId xmlns:a16="http://schemas.microsoft.com/office/drawing/2014/main" val="1537612340"/>
                  </a:ext>
                </a:extLst>
              </a:tr>
              <a:tr h="561549">
                <a:tc>
                  <a:txBody>
                    <a:bodyPr/>
                    <a:lstStyle/>
                    <a:p>
                      <a:pPr marL="228600" indent="-228600" algn="l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Итоговое мероприятие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86" marR="5748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Показ кукольного театра: «Колыбельная для Мишки»</a:t>
                      </a:r>
                      <a:endParaRPr lang="ru-RU" sz="9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86" marR="574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Проведение челленджа «Моя колыбельная»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86" marR="57486" marT="0" marB="0"/>
                </a:tc>
                <a:extLst>
                  <a:ext uri="{0D108BD9-81ED-4DB2-BD59-A6C34878D82A}">
                    <a16:rowId xmlns:a16="http://schemas.microsoft.com/office/drawing/2014/main" val="14880657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00761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7025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Методы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приемы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3891816"/>
              </p:ext>
            </p:extLst>
          </p:nvPr>
        </p:nvGraphicFramePr>
        <p:xfrm>
          <a:off x="1580607" y="1071154"/>
          <a:ext cx="9588136" cy="54576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3674">
                  <a:extLst>
                    <a:ext uri="{9D8B030D-6E8A-4147-A177-3AD203B41FA5}">
                      <a16:colId xmlns:a16="http://schemas.microsoft.com/office/drawing/2014/main" val="3016259912"/>
                    </a:ext>
                  </a:extLst>
                </a:gridCol>
                <a:gridCol w="6774462">
                  <a:extLst>
                    <a:ext uri="{9D8B030D-6E8A-4147-A177-3AD203B41FA5}">
                      <a16:colId xmlns:a16="http://schemas.microsoft.com/office/drawing/2014/main" val="1316174777"/>
                    </a:ext>
                  </a:extLst>
                </a:gridCol>
              </a:tblGrid>
              <a:tr h="1983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Приёмы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extLst>
                  <a:ext uri="{0D108BD9-81ED-4DB2-BD59-A6C34878D82A}">
                    <a16:rowId xmlns:a16="http://schemas.microsoft.com/office/drawing/2014/main" val="4091571195"/>
                  </a:ext>
                </a:extLst>
              </a:tr>
              <a:tr h="13729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Наглядный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-показ предметов, игрушек,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-показ образца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Активное действие детей (покачивание, укладывание в кроватку.);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-простые вопросы;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-художественное слово;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многократное повторение слова: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пояснение к тому что видят дети;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-включение предметов в деятельность детей.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extLst>
                  <a:ext uri="{0D108BD9-81ED-4DB2-BD59-A6C34878D82A}">
                    <a16:rowId xmlns:a16="http://schemas.microsoft.com/office/drawing/2014/main" val="1317390346"/>
                  </a:ext>
                </a:extLst>
              </a:tr>
              <a:tr h="15703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Практический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упражнения (оказания помощи),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-совместные действия воспитателя и  ребенка,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выполнение поручения.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 общего показа и объяснения, я предлагаю выполнить под непосредственным руководством фрагмент дидактической игры отдельно каждому ребенку, оказывая по мере необходимости дифференцированную помощь, даю единичные указания.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extLst>
                  <a:ext uri="{0D108BD9-81ED-4DB2-BD59-A6C34878D82A}">
                    <a16:rowId xmlns:a16="http://schemas.microsoft.com/office/drawing/2014/main" val="21851095"/>
                  </a:ext>
                </a:extLst>
              </a:tr>
              <a:tr h="13729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Словесный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-чтение и пение потешек, колыбельных песен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-показ с называнием игрушек (Кукла Маша ой-ой плачет, кукла Маша идет спать)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просьба произнести, сказать слова (это кукла);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объяснение назначения предмета (кроватка - на ней спят);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-использование художественного слова (колыбельные песни, потешки)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extLst>
                  <a:ext uri="{0D108BD9-81ED-4DB2-BD59-A6C34878D82A}">
                    <a16:rowId xmlns:a16="http://schemas.microsoft.com/office/drawing/2014/main" val="3807984570"/>
                  </a:ext>
                </a:extLst>
              </a:tr>
              <a:tr h="7935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Игровой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-дидактические игры,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подвижные игры,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-инсценировка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внесение игрушек;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-показ предметов в разных действиях;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обыгрывание той или иной ситуации;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-использование сюрпризного момента.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extLst>
                  <a:ext uri="{0D108BD9-81ED-4DB2-BD59-A6C34878D82A}">
                    <a16:rowId xmlns:a16="http://schemas.microsoft.com/office/drawing/2014/main" val="2455979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6392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305211" cy="72629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этап- Заключительный (Период с 11 февраля по14 февраля)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деятельности проекта: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Книжки – малышки «Колыбельная мамы»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507" y="1872933"/>
            <a:ext cx="6241869" cy="4401881"/>
          </a:xfrm>
        </p:spPr>
      </p:pic>
    </p:spTree>
    <p:extLst>
      <p:ext uri="{BB962C8B-B14F-4D97-AF65-F5344CB8AC3E}">
        <p14:creationId xmlns:p14="http://schemas.microsoft.com/office/powerpoint/2010/main" val="2926968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7025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Видеоролик «Моя колыбельная»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8" y="1816818"/>
            <a:ext cx="2000082" cy="3154197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998" y="3757288"/>
            <a:ext cx="2150139" cy="3292838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095" y="1586260"/>
            <a:ext cx="2001211" cy="40024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3416" y="1756077"/>
            <a:ext cx="2504817" cy="32756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526" y="4402183"/>
            <a:ext cx="1561012" cy="31220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762" y="1654145"/>
            <a:ext cx="2687093" cy="274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5336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70255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652508"/>
            <a:ext cx="10515600" cy="70602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 проекта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838200" y="1097280"/>
            <a:ext cx="10515600" cy="507968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 показали, что дети стали проявлять доброжелательность и эмоциональную отзывчивость по отношению к сверстникам;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Дети проявляют интерес к народной музыке, эмоционально откликаются при прослушивании музыкальных произведений, повысилась активность детей при подпевании и пении;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Наблюдаются изменения в игровой деятельности детей (укладывают кукол спать, поют им колыбельные песни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качают на руках);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Опрос родителей показал, что колыбельные песни стали чаще использоваться ими в воспитании детей, также некоторые родители отметили улучшение взаимоотношений с детьми;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Отмечено повышение речевой активности детей, обогащение словарного запаса;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В группе создан благоприятный микроклимат.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6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Спасибо за внимание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936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7316"/>
            <a:ext cx="12192000" cy="785077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02364" y="304800"/>
            <a:ext cx="10416209" cy="4863548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познавательный, творческий.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проведения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групповой.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краткосрочный (2 недельный)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воспитанники группы раннего возраста, воспитатели, родители.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289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0569"/>
            <a:ext cx="12192000" cy="785077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09390" y="63983"/>
            <a:ext cx="8044070" cy="1881809"/>
          </a:xfrm>
        </p:spPr>
        <p:txBody>
          <a:bodyPr>
            <a:normAutofit fontScale="90000"/>
          </a:bodyPr>
          <a:lstStyle/>
          <a:p>
            <a:pPr algn="r"/>
            <a:r>
              <a:rPr lang="ru-RU" sz="3200" i="1" dirty="0" smtClean="0">
                <a:latin typeface="+mn-lt"/>
              </a:rPr>
              <a:t/>
            </a:r>
            <a:br>
              <a:rPr lang="ru-RU" sz="3200" i="1" dirty="0" smtClean="0">
                <a:latin typeface="+mn-lt"/>
              </a:rPr>
            </a:br>
            <a:r>
              <a:rPr lang="ru-RU" sz="3200" i="1" dirty="0" smtClean="0">
                <a:latin typeface="+mn-lt"/>
              </a:rPr>
              <a:t/>
            </a:r>
            <a:br>
              <a:rPr lang="ru-RU" sz="3200" i="1" dirty="0" smtClean="0">
                <a:latin typeface="+mn-lt"/>
              </a:rPr>
            </a:br>
            <a:r>
              <a:rPr lang="ru-RU" sz="3200" i="1" dirty="0" smtClean="0">
                <a:latin typeface="+mn-lt"/>
              </a:rPr>
              <a:t>«</a:t>
            </a:r>
            <a:r>
              <a:rPr lang="ru-RU" sz="3200" i="1" dirty="0">
                <a:latin typeface="+mn-lt"/>
              </a:rPr>
              <a:t>Песня матери – главная песня в </a:t>
            </a:r>
            <a:r>
              <a:rPr lang="ru-RU" sz="3200" i="1" dirty="0" err="1">
                <a:latin typeface="+mn-lt"/>
              </a:rPr>
              <a:t>мире,начало</a:t>
            </a:r>
            <a:r>
              <a:rPr lang="ru-RU" sz="3200" i="1" dirty="0">
                <a:latin typeface="+mn-lt"/>
              </a:rPr>
              <a:t> всех человеческих песен»</a:t>
            </a:r>
            <a:r>
              <a:rPr lang="ru-RU" sz="3200" dirty="0">
                <a:latin typeface="+mn-lt"/>
              </a:rPr>
              <a:t/>
            </a:r>
            <a:br>
              <a:rPr lang="ru-RU" sz="3200" dirty="0">
                <a:latin typeface="+mn-lt"/>
              </a:rPr>
            </a:br>
            <a:r>
              <a:rPr lang="ru-RU" sz="3200" dirty="0">
                <a:latin typeface="+mn-lt"/>
              </a:rPr>
              <a:t> Расул Гамзатов</a:t>
            </a:r>
            <a:br>
              <a:rPr lang="ru-RU" sz="3200" dirty="0">
                <a:latin typeface="+mn-lt"/>
              </a:rPr>
            </a:br>
            <a:endParaRPr lang="ru-RU" sz="3200" dirty="0">
              <a:latin typeface="+mn-lt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38541" y="1272209"/>
            <a:ext cx="9037982" cy="499606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Актуальность.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Нужно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петь своему ребенку колыбельные? Однозначно да. С древнейших времен матери убаюкивали детей песнями. Они несут в себе пожелание добра и благополучия своему ребенку со стороны матери, уверенность в том, что он будет здоров и счастлив. Причем совсем неважно есть ли у мамы слух и голос, знает ли она наизусть длинные тексты песен, поет ли их правильно. Ведь главная задача колыбельной – почувствовать единение матери и дитя, дать ребенку ощущение безопасности и снять тревожность перед засыпанием. Колыбельные внушают чувство уверенности, защищенность от беды, ребенок купается в ласке. </a:t>
            </a:r>
          </a:p>
          <a:p>
            <a:pPr algn="just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Колыбельные заключают в себе могучую воспитательную силу.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03430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725"/>
            <a:ext cx="12123840" cy="681966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120" y="1066591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Проблема: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Родители не знают или не поют колыбельные песни своим детям.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4" descr="Мать у колыбели картинки, стоковые фото Мать у колыбели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 descr="Баю-баю, деточку качаю... Выбираем колыбел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043" y="3027751"/>
            <a:ext cx="2047059" cy="307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774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70255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28870" y="1126434"/>
            <a:ext cx="10618580" cy="2279375"/>
          </a:xfrm>
        </p:spPr>
        <p:txBody>
          <a:bodyPr>
            <a:normAutofit/>
          </a:bodyPr>
          <a:lstStyle/>
          <a:p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приобщение детей и родителей воспитанников к русской народной культуре средствами малых фольклорных форм - колыбельных песен.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28870" y="2994991"/>
            <a:ext cx="11171582" cy="3246783"/>
          </a:xfrm>
        </p:spPr>
        <p:txBody>
          <a:bodyPr>
            <a:noAutofit/>
          </a:bodyPr>
          <a:lstStyle/>
          <a:p>
            <a:r>
              <a:rPr lang="ru-RU" sz="3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Продолжать обучать действовать с игрушками, передовая соответствующий эмоциональный отклик.</a:t>
            </a:r>
          </a:p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Создать предметно-развивающую среду способствующий к приобщению детей раннего возраста к истокам русской народной культуры.</a:t>
            </a:r>
          </a:p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Повысить педагогическую компетентность родителей воспитанников в вопросе приобщения к русской народной культуре.</a:t>
            </a:r>
          </a:p>
          <a:p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6924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0670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006" y="287384"/>
            <a:ext cx="11138444" cy="5590902"/>
          </a:xfrm>
        </p:spPr>
        <p:txBody>
          <a:bodyPr>
            <a:normAutofit fontScale="90000"/>
          </a:bodyPr>
          <a:lstStyle/>
          <a:p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результат: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воспитанников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Самостоятельные действия с игрушками, игрушками заменителями с использованием колыбельных песен.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родителей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знаний о важности использования в развитие и в воспитании детей малых фольклорных форм (колыбельных песен).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Приобщение родителей к участию в образовательном процессе.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87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85077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 –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31 января по 4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364" y="457200"/>
            <a:ext cx="2325403" cy="1899640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839788" y="2259873"/>
            <a:ext cx="3932237" cy="4219303"/>
          </a:xfrm>
        </p:spPr>
        <p:txBody>
          <a:bodyPr>
            <a:normAutofit fontScale="70000" lnSpcReduction="20000"/>
          </a:bodyPr>
          <a:lstStyle/>
          <a:p>
            <a:pPr marL="342900" lvl="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 литературы по данной теме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lvl="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игр, аудиозаписей, сюжетных картинок, игрушек, атрибутов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lvl="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родителей: «Присутствие колыбельных песен в жизни вашего ребенка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marL="342900" lvl="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выставку с книгами «Колыбельных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песен»</a:t>
            </a:r>
          </a:p>
          <a:p>
            <a:pPr marL="342900" lvl="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консультаций для родителей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буклетов для мам 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«Картотека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колыбельных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песен».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Инициировать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к участию в челлендже «Моя колыбельная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AutoNum type="arabicPeriod"/>
            </a:pPr>
            <a:endParaRPr lang="ru-RU" sz="2000" dirty="0"/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389" y="539938"/>
            <a:ext cx="2277651" cy="17199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461" y="2444948"/>
            <a:ext cx="2308306" cy="18919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389" y="2409092"/>
            <a:ext cx="2277651" cy="192777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461" y="4403160"/>
            <a:ext cx="2342727" cy="29316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389" y="4663440"/>
            <a:ext cx="2388113" cy="203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287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64" y="37805"/>
            <a:ext cx="12192000" cy="78507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772025" cy="76381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457" y="2647163"/>
            <a:ext cx="5972492" cy="30861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55" y="1440125"/>
            <a:ext cx="4611189" cy="26483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5653" y="3657690"/>
            <a:ext cx="1642639" cy="2980144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195559" y="2082825"/>
            <a:ext cx="4751115" cy="45557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Буклеты для родителей: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6" cstate="print"/>
          <a:srcRect l="2200" t="5384" r="4001" b="21517"/>
          <a:stretch/>
        </p:blipFill>
        <p:spPr bwMode="auto">
          <a:xfrm>
            <a:off x="1000132" y="4783898"/>
            <a:ext cx="3867099" cy="2283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1"/>
          <p:cNvSpPr>
            <a:spLocks noGrp="1"/>
          </p:cNvSpPr>
          <p:nvPr>
            <p:ph type="body" sz="half" idx="2"/>
          </p:nvPr>
        </p:nvSpPr>
        <p:spPr>
          <a:xfrm>
            <a:off x="967562" y="4307596"/>
            <a:ext cx="3932237" cy="47630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книг: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611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23840" cy="681966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058091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этап –Основной (Период с 7 февраля по 11 февраля)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719" y="574901"/>
            <a:ext cx="6172200" cy="30861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1257" y="1214847"/>
            <a:ext cx="4921931" cy="5604814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sz="2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в разных видах деятельности:</a:t>
            </a:r>
          </a:p>
          <a:p>
            <a:pPr lvl="0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Работа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в разных видах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 </a:t>
            </a:r>
          </a:p>
          <a:p>
            <a:pPr lvl="0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образовательной деятельности (продуктивной деятельности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0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Беседы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чтение художественной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литературы;</a:t>
            </a:r>
          </a:p>
          <a:p>
            <a:pPr lvl="0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Рассматривание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иллюстраций, сюжетных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картинок;</a:t>
            </a:r>
          </a:p>
          <a:p>
            <a:pPr lvl="0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Прослушивание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колыбельных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песен;</a:t>
            </a:r>
          </a:p>
          <a:p>
            <a:pPr lvl="0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Игры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«Уложим куклу спать», «Игрушки устали», «Нам пора отдыхать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lvl="0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Показ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кукольного театра: «Колыбельная для Мишки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lvl="0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Анкетирование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консультация, беседы с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родителями;</a:t>
            </a:r>
          </a:p>
          <a:p>
            <a:pPr lvl="0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Проведение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челленджа «Моя колыбельная»</a:t>
            </a:r>
          </a:p>
          <a:p>
            <a:pPr lvl="0"/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719" y="3822159"/>
            <a:ext cx="6172200" cy="264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3955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1284</Words>
  <Application>Microsoft Office PowerPoint</Application>
  <PresentationFormat>Широкоэкранный</PresentationFormat>
  <Paragraphs>119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ПРОЕКТ</vt:lpstr>
      <vt:lpstr>  Вид проекта: познавательный, творческий. Форма проведения: групповой. Срок реализации: краткосрочный (2 недельный) Участники: воспитанники группы раннего возраста, воспитатели, родители. </vt:lpstr>
      <vt:lpstr>  «Песня матери – главная песня в мире,начало всех человеческих песен»  Расул Гамзатов </vt:lpstr>
      <vt:lpstr>Проблема: Родители не знают или не поют колыбельные песни своим детям.</vt:lpstr>
      <vt:lpstr>Цель: приобщение детей и родителей воспитанников к русской народной культуре средствами малых фольклорных форм - колыбельных песен. </vt:lpstr>
      <vt:lpstr>Ожидаемый результат: У воспитанников Самостоятельные действия с игрушками, игрушками заменителями с использованием колыбельных песен. У родителей Обогащение знаний о важности использования в развитие и в воспитании детей малых фольклорных форм (колыбельных песен). 2. Приобщение родителей к участию в образовательном процессе. </vt:lpstr>
      <vt:lpstr>1 этап – Подготовительный (Период с 31 января по 4 февраля)</vt:lpstr>
      <vt:lpstr>Консультация для родителей:</vt:lpstr>
      <vt:lpstr>2 этап –Основной (Период с 7 февраля по 11 февраля) </vt:lpstr>
      <vt:lpstr>Презентация PowerPoint</vt:lpstr>
      <vt:lpstr>Перспективный план работы по реализации проекта.  </vt:lpstr>
      <vt:lpstr>Перспективный план работы по реализации проекта.  </vt:lpstr>
      <vt:lpstr>   Методы и приемы </vt:lpstr>
      <vt:lpstr>3 этап- Заключительный (Период с 11 февраля по14 февраля) Продукт деятельности проекта: Книжки – малышки «Колыбельная мамы»</vt:lpstr>
      <vt:lpstr>Видеоролик «Моя колыбельная»</vt:lpstr>
      <vt:lpstr>Результаты проекта: </vt:lpstr>
      <vt:lpstr>Спасибо за внимание.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user</dc:creator>
  <cp:lastModifiedBy>user</cp:lastModifiedBy>
  <cp:revision>24</cp:revision>
  <dcterms:created xsi:type="dcterms:W3CDTF">2022-02-18T05:54:21Z</dcterms:created>
  <dcterms:modified xsi:type="dcterms:W3CDTF">2022-02-20T13:31:28Z</dcterms:modified>
</cp:coreProperties>
</file>